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26"/>
  </p:notesMasterIdLst>
  <p:sldIdLst>
    <p:sldId id="256" r:id="rId2"/>
    <p:sldId id="267" r:id="rId3"/>
    <p:sldId id="274" r:id="rId4"/>
    <p:sldId id="285" r:id="rId5"/>
    <p:sldId id="295" r:id="rId6"/>
    <p:sldId id="296" r:id="rId7"/>
    <p:sldId id="257" r:id="rId8"/>
    <p:sldId id="283" r:id="rId9"/>
    <p:sldId id="273" r:id="rId10"/>
    <p:sldId id="284" r:id="rId11"/>
    <p:sldId id="275" r:id="rId12"/>
    <p:sldId id="286" r:id="rId13"/>
    <p:sldId id="276" r:id="rId14"/>
    <p:sldId id="287" r:id="rId15"/>
    <p:sldId id="277" r:id="rId16"/>
    <p:sldId id="288" r:id="rId17"/>
    <p:sldId id="278" r:id="rId18"/>
    <p:sldId id="289" r:id="rId19"/>
    <p:sldId id="280" r:id="rId20"/>
    <p:sldId id="291" r:id="rId21"/>
    <p:sldId id="281" r:id="rId22"/>
    <p:sldId id="292" r:id="rId23"/>
    <p:sldId id="282" r:id="rId24"/>
    <p:sldId id="293" r:id="rId2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F733A-5567-418B-BD14-30073F308254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2A4A5-BDAC-4989-851B-5A09DE9975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092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4842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1802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5183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4575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0942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2323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8674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0496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3776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5184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549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8415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6690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5446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7837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9216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253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515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6390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1180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9861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337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09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A4A5-BDAC-4989-851B-5A09DE997596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77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148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331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060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6156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8783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292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8740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974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115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298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7449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113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761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770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16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374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623BA-AAEC-4DC1-B266-B18CEA5785FF}" type="datetimeFigureOut">
              <a:rPr lang="pt-PT" smtClean="0"/>
              <a:t>21/11/2014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BB7DAF-04E4-4F0F-B4A3-AE58636FE1E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161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reservas@axisporto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reservas.maia@hoteispremium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reservas@hoteispremium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hotelpedrasrubras.p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irportohostel@gmail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10612" y="3116686"/>
            <a:ext cx="4689124" cy="1088695"/>
          </a:xfrm>
        </p:spPr>
        <p:txBody>
          <a:bodyPr/>
          <a:lstStyle/>
          <a:p>
            <a:r>
              <a:rPr lang="pt-PT" sz="6600" dirty="0" smtClean="0"/>
              <a:t>Alojamento</a:t>
            </a:r>
            <a:endParaRPr lang="pt-PT" sz="6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10612" y="4210722"/>
            <a:ext cx="7881870" cy="548450"/>
          </a:xfrm>
        </p:spPr>
        <p:txBody>
          <a:bodyPr>
            <a:noAutofit/>
          </a:bodyPr>
          <a:lstStyle/>
          <a:p>
            <a:r>
              <a:rPr lang="pt-PT" sz="2800" b="1" dirty="0" smtClean="0"/>
              <a:t>XV Congresso Nacional de Gestão do Desporto</a:t>
            </a:r>
            <a:endParaRPr lang="pt-PT" sz="28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39" y="680634"/>
            <a:ext cx="3388684" cy="1887602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900765" y="4759172"/>
            <a:ext cx="4288665" cy="5484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PT" sz="2400" b="1" dirty="0" smtClean="0">
                <a:solidFill>
                  <a:schemeClr val="tx1"/>
                </a:solidFill>
              </a:rPr>
              <a:t>4 a 5 de dezembro de 2014</a:t>
            </a:r>
            <a:endParaRPr lang="pt-PT" sz="2400" b="1" dirty="0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6246" y="822407"/>
            <a:ext cx="4821350" cy="19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92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325234"/>
            <a:ext cx="2185377" cy="1217323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693367" y="1633509"/>
            <a:ext cx="8746847" cy="4161983"/>
            <a:chOff x="0" y="0"/>
            <a:chExt cx="6610350" cy="294703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4"/>
            <a:srcRect l="4843"/>
            <a:stretch/>
          </p:blipFill>
          <p:spPr bwMode="auto">
            <a:xfrm>
              <a:off x="0" y="0"/>
              <a:ext cx="3181350" cy="2929890"/>
            </a:xfrm>
            <a:prstGeom prst="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39" r="11464" b="9814"/>
            <a:stretch/>
          </p:blipFill>
          <p:spPr bwMode="auto">
            <a:xfrm>
              <a:off x="3181350" y="0"/>
              <a:ext cx="3429000" cy="294703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9839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1208" y="1876616"/>
            <a:ext cx="7249299" cy="4019001"/>
          </a:xfrm>
        </p:spPr>
        <p:txBody>
          <a:bodyPr>
            <a:normAutofit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Morada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Avenida do Aeroporto nº241, 4470-558 </a:t>
            </a:r>
            <a:r>
              <a:rPr lang="pt-PT" dirty="0" smtClean="0">
                <a:latin typeface="Calibri" panose="020F0502020204030204" pitchFamily="34" charset="0"/>
              </a:rPr>
              <a:t>Maia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Contato: </a:t>
            </a:r>
            <a:r>
              <a:rPr lang="pt-PT" dirty="0" smtClean="0">
                <a:latin typeface="Calibri" panose="020F0502020204030204" pitchFamily="34" charset="0"/>
              </a:rPr>
              <a:t>229 401 300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Email: </a:t>
            </a:r>
            <a:r>
              <a:rPr lang="pt-PT" dirty="0">
                <a:latin typeface="Calibri" panose="020F0502020204030204" pitchFamily="34" charset="0"/>
              </a:rPr>
              <a:t> </a:t>
            </a:r>
            <a:r>
              <a:rPr lang="pt-PT" dirty="0" smtClean="0">
                <a:latin typeface="Calibri" panose="020F0502020204030204" pitchFamily="34" charset="0"/>
              </a:rPr>
              <a:t>geral.aeroporto@parkhotel.pt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GPS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N 41º 14' </a:t>
            </a:r>
            <a:r>
              <a:rPr lang="pt-PT" dirty="0" smtClean="0">
                <a:latin typeface="Calibri" panose="020F0502020204030204" pitchFamily="34" charset="0"/>
              </a:rPr>
              <a:t>17</a:t>
            </a:r>
            <a:r>
              <a:rPr lang="pt-PT" dirty="0">
                <a:latin typeface="Calibri" panose="020F0502020204030204" pitchFamily="34" charset="0"/>
              </a:rPr>
              <a:t> </a:t>
            </a:r>
            <a:r>
              <a:rPr lang="pt-PT" dirty="0" smtClean="0">
                <a:latin typeface="Calibri" panose="020F0502020204030204" pitchFamily="34" charset="0"/>
              </a:rPr>
              <a:t>W </a:t>
            </a:r>
            <a:r>
              <a:rPr lang="pt-PT" dirty="0">
                <a:latin typeface="Calibri" panose="020F0502020204030204" pitchFamily="34" charset="0"/>
              </a:rPr>
              <a:t>8º 39' </a:t>
            </a:r>
            <a:r>
              <a:rPr lang="pt-PT" dirty="0" smtClean="0">
                <a:latin typeface="Calibri" panose="020F0502020204030204" pitchFamily="34" charset="0"/>
              </a:rPr>
              <a:t>58“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Distância TECMAIA: </a:t>
            </a:r>
            <a:r>
              <a:rPr lang="pt-PT" dirty="0">
                <a:solidFill>
                  <a:schemeClr val="tx1"/>
                </a:solidFill>
                <a:latin typeface="Calibri" panose="020F0502020204030204" pitchFamily="34" charset="0"/>
              </a:rPr>
              <a:t>6</a:t>
            </a:r>
            <a:r>
              <a:rPr lang="pt-PT" dirty="0" smtClean="0">
                <a:solidFill>
                  <a:schemeClr val="tx1"/>
                </a:solidFill>
                <a:latin typeface="Calibri" panose="020F0502020204030204" pitchFamily="34" charset="0"/>
              </a:rPr>
              <a:t>,9 Km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Tipos de Quarto | Preço:</a:t>
            </a:r>
          </a:p>
          <a:p>
            <a:pPr marL="457200" lvl="1" indent="0"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Single</a:t>
            </a:r>
            <a:r>
              <a:rPr lang="pt-PT" sz="1800" dirty="0" smtClean="0">
                <a:latin typeface="Calibri" panose="020F0502020204030204" pitchFamily="34" charset="0"/>
              </a:rPr>
              <a:t> </a:t>
            </a:r>
            <a:r>
              <a:rPr lang="pt-PT" sz="1800" dirty="0">
                <a:latin typeface="Calibri" panose="020F0502020204030204" pitchFamily="34" charset="0"/>
              </a:rPr>
              <a:t>– </a:t>
            </a:r>
            <a:r>
              <a:rPr lang="pt-PT" sz="1800" dirty="0" smtClean="0">
                <a:latin typeface="Calibri" panose="020F0502020204030204" pitchFamily="34" charset="0"/>
              </a:rPr>
              <a:t>49,95 </a:t>
            </a:r>
            <a:r>
              <a:rPr lang="pt-PT" sz="1800" dirty="0">
                <a:latin typeface="Calibri" panose="020F0502020204030204" pitchFamily="34" charset="0"/>
              </a:rPr>
              <a:t>€</a:t>
            </a:r>
          </a:p>
          <a:p>
            <a:pPr marL="457200" lvl="1" indent="0"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Duplo/</a:t>
            </a:r>
            <a:r>
              <a:rPr lang="pt-PT" sz="1800" b="1" dirty="0" err="1" smtClean="0">
                <a:latin typeface="Calibri" panose="020F0502020204030204" pitchFamily="34" charset="0"/>
              </a:rPr>
              <a:t>Twin</a:t>
            </a:r>
            <a:r>
              <a:rPr lang="pt-PT" sz="1800" dirty="0" smtClean="0">
                <a:latin typeface="Calibri" panose="020F0502020204030204" pitchFamily="34" charset="0"/>
              </a:rPr>
              <a:t> </a:t>
            </a:r>
            <a:r>
              <a:rPr lang="pt-PT" sz="1800" dirty="0">
                <a:latin typeface="Calibri" panose="020F0502020204030204" pitchFamily="34" charset="0"/>
              </a:rPr>
              <a:t>– </a:t>
            </a:r>
            <a:r>
              <a:rPr lang="pt-PT" sz="1800" dirty="0" smtClean="0">
                <a:latin typeface="Calibri" panose="020F0502020204030204" pitchFamily="34" charset="0"/>
              </a:rPr>
              <a:t>55,80 </a:t>
            </a:r>
            <a:r>
              <a:rPr lang="pt-PT" sz="1800" dirty="0">
                <a:latin typeface="Calibri" panose="020F0502020204030204" pitchFamily="34" charset="0"/>
              </a:rPr>
              <a:t>€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Pequeno almoço: </a:t>
            </a:r>
            <a:r>
              <a:rPr lang="pt-PT" dirty="0" smtClean="0">
                <a:solidFill>
                  <a:schemeClr val="tx1"/>
                </a:solidFill>
                <a:latin typeface="Calibri" panose="020F0502020204030204" pitchFamily="34" charset="0"/>
              </a:rPr>
              <a:t>Sim</a:t>
            </a:r>
          </a:p>
          <a:p>
            <a:pPr marL="342900" lvl="1" indent="-342900">
              <a:buClrTx/>
              <a:buFont typeface="Courier New" panose="02070309020205020404" pitchFamily="49" charset="0"/>
              <a:buChar char="o"/>
            </a:pPr>
            <a:r>
              <a:rPr lang="pt-PT" sz="1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Disponibilidade </a:t>
            </a:r>
            <a:r>
              <a:rPr lang="pt-PT" sz="18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nas datas estabelecidas</a:t>
            </a:r>
            <a:r>
              <a:rPr lang="pt-PT" sz="1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Sim</a:t>
            </a:r>
            <a:endParaRPr lang="pt-PT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>
              <a:latin typeface="Calibri" panose="020F050202020403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1208" y="660719"/>
            <a:ext cx="6128837" cy="716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Park</a:t>
            </a:r>
            <a:r>
              <a:rPr lang="pt-P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Hotel Porto Aeroporto</a:t>
            </a:r>
            <a:endParaRPr lang="pt-PT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Estrela de 5 pontas 6"/>
          <p:cNvSpPr/>
          <p:nvPr/>
        </p:nvSpPr>
        <p:spPr>
          <a:xfrm>
            <a:off x="772732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Estrela de 5 pontas 8"/>
          <p:cNvSpPr/>
          <p:nvPr/>
        </p:nvSpPr>
        <p:spPr>
          <a:xfrm>
            <a:off x="1153531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69" y="2810462"/>
            <a:ext cx="2185377" cy="12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4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325234"/>
            <a:ext cx="2185377" cy="1217323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93366" y="1636823"/>
            <a:ext cx="8682453" cy="3952607"/>
            <a:chOff x="0" y="0"/>
            <a:chExt cx="6624955" cy="278892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4"/>
            <a:srcRect r="3339"/>
            <a:stretch/>
          </p:blipFill>
          <p:spPr bwMode="auto">
            <a:xfrm>
              <a:off x="0" y="0"/>
              <a:ext cx="2733675" cy="2788920"/>
            </a:xfrm>
            <a:prstGeom prst="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675" y="0"/>
              <a:ext cx="3891280" cy="278892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64302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1207" y="2059428"/>
            <a:ext cx="7249299" cy="4019001"/>
          </a:xfrm>
        </p:spPr>
        <p:txBody>
          <a:bodyPr>
            <a:normAutofit fontScale="92500" lnSpcReduction="10000"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Morada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Rua Pedras Rubras 157 , 4470-639 </a:t>
            </a:r>
            <a:r>
              <a:rPr lang="pt-PT" dirty="0" smtClean="0">
                <a:latin typeface="Calibri" panose="020F0502020204030204" pitchFamily="34" charset="0"/>
              </a:rPr>
              <a:t>Maia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Contato: </a:t>
            </a:r>
            <a:r>
              <a:rPr lang="pt-PT" dirty="0" smtClean="0">
                <a:solidFill>
                  <a:schemeClr val="tx1"/>
                </a:solidFill>
                <a:latin typeface="Calibri" panose="020F0502020204030204" pitchFamily="34" charset="0"/>
              </a:rPr>
              <a:t>229428081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Email: </a:t>
            </a:r>
            <a:r>
              <a:rPr lang="pt-PT" dirty="0">
                <a:latin typeface="Calibri" panose="020F0502020204030204" pitchFamily="34" charset="0"/>
              </a:rPr>
              <a:t> </a:t>
            </a:r>
            <a:r>
              <a:rPr lang="pt-PT" dirty="0" smtClean="0">
                <a:latin typeface="Calibri" panose="020F0502020204030204" pitchFamily="34" charset="0"/>
              </a:rPr>
              <a:t>reservas@hotelaeroporto.com.pt</a:t>
            </a:r>
            <a:endParaRPr lang="pt-PT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GPS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41º 14'23'' N 8º 39'59'' W </a:t>
            </a:r>
            <a:r>
              <a:rPr lang="pt-PT" dirty="0" smtClean="0"/>
              <a:t> </a:t>
            </a:r>
            <a:endParaRPr lang="pt-PT" b="1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Distância TECMAIA: </a:t>
            </a:r>
            <a:r>
              <a:rPr lang="pt-PT" dirty="0">
                <a:latin typeface="Calibri" panose="020F0502020204030204" pitchFamily="34" charset="0"/>
              </a:rPr>
              <a:t>3.3 Km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Tipos de Quarto | Preço:</a:t>
            </a:r>
            <a:endParaRPr lang="pt-PT" dirty="0"/>
          </a:p>
          <a:p>
            <a:pPr marL="457200" lvl="1" indent="0">
              <a:buNone/>
            </a:pPr>
            <a:r>
              <a:rPr lang="pt-PT" sz="1800" b="1" dirty="0">
                <a:latin typeface="Calibri" panose="020F0502020204030204" pitchFamily="34" charset="0"/>
              </a:rPr>
              <a:t>Twin</a:t>
            </a:r>
            <a:r>
              <a:rPr lang="pt-PT" sz="1800" dirty="0">
                <a:latin typeface="Calibri" panose="020F0502020204030204" pitchFamily="34" charset="0"/>
              </a:rPr>
              <a:t> – </a:t>
            </a:r>
            <a:r>
              <a:rPr lang="pt-PT" sz="1800" dirty="0" smtClean="0">
                <a:latin typeface="Calibri" panose="020F0502020204030204" pitchFamily="34" charset="0"/>
              </a:rPr>
              <a:t>45,00 €</a:t>
            </a:r>
          </a:p>
          <a:p>
            <a:pPr marL="457200" lvl="1" indent="0"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Individuais</a:t>
            </a:r>
            <a:r>
              <a:rPr lang="pt-PT" sz="1800" dirty="0" smtClean="0">
                <a:latin typeface="Calibri" panose="020F0502020204030204" pitchFamily="34" charset="0"/>
              </a:rPr>
              <a:t> – 35,00 €</a:t>
            </a:r>
          </a:p>
          <a:p>
            <a:pPr marL="457200" lvl="1" indent="0"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Triplos</a:t>
            </a:r>
            <a:r>
              <a:rPr lang="pt-PT" sz="1800" dirty="0" smtClean="0">
                <a:latin typeface="Calibri" panose="020F0502020204030204" pitchFamily="34" charset="0"/>
              </a:rPr>
              <a:t> - 60,00 €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Pequeno almoço: </a:t>
            </a:r>
            <a:r>
              <a:rPr lang="pt-PT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Disponibilidade 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nas datas estabelecidas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>
              <a:latin typeface="Calibri" panose="020F050202020403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1207" y="660718"/>
            <a:ext cx="7326573" cy="6993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>
                <a:solidFill>
                  <a:schemeClr val="tx1"/>
                </a:solidFill>
                <a:latin typeface="Calibri" panose="020F0502020204030204" pitchFamily="34" charset="0"/>
              </a:rPr>
              <a:t>Hotel Aeroporto</a:t>
            </a:r>
          </a:p>
        </p:txBody>
      </p:sp>
      <p:sp>
        <p:nvSpPr>
          <p:cNvPr id="7" name="Estrela de 5 pontas 6"/>
          <p:cNvSpPr/>
          <p:nvPr/>
        </p:nvSpPr>
        <p:spPr>
          <a:xfrm>
            <a:off x="772732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Estrela de 5 pontas 8"/>
          <p:cNvSpPr/>
          <p:nvPr/>
        </p:nvSpPr>
        <p:spPr>
          <a:xfrm>
            <a:off x="1153531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69" y="2810462"/>
            <a:ext cx="2185377" cy="12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80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325234"/>
            <a:ext cx="2185377" cy="1217323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93366" y="1635652"/>
            <a:ext cx="8630937" cy="4056809"/>
            <a:chOff x="0" y="0"/>
            <a:chExt cx="6096000" cy="283972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4"/>
            <a:srcRect l="4943" t="6733" r="5040" b="4738"/>
            <a:stretch/>
          </p:blipFill>
          <p:spPr bwMode="auto">
            <a:xfrm>
              <a:off x="0" y="0"/>
              <a:ext cx="3571875" cy="2839720"/>
            </a:xfrm>
            <a:prstGeom prst="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Imagem 4" descr="C:\Users\Ana\Desktop\Hoteis\Hotel Aeroporto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26"/>
            <a:stretch/>
          </p:blipFill>
          <p:spPr bwMode="auto">
            <a:xfrm>
              <a:off x="3571875" y="0"/>
              <a:ext cx="2524125" cy="283845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3609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1207" y="2059428"/>
            <a:ext cx="7249299" cy="4019001"/>
          </a:xfrm>
        </p:spPr>
        <p:txBody>
          <a:bodyPr>
            <a:normAutofit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Morada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solidFill>
                  <a:schemeClr val="tx1"/>
                </a:solidFill>
                <a:latin typeface="Calibri" panose="020F0502020204030204" pitchFamily="34" charset="0"/>
              </a:rPr>
              <a:t>Av.ª Visconde de Barreiros, 83, 4470-151 </a:t>
            </a:r>
            <a:r>
              <a:rPr lang="pt-PT" dirty="0" smtClean="0">
                <a:solidFill>
                  <a:schemeClr val="tx1"/>
                </a:solidFill>
                <a:latin typeface="Calibri" panose="020F0502020204030204" pitchFamily="34" charset="0"/>
              </a:rPr>
              <a:t>Maia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Contato:  </a:t>
            </a:r>
            <a:r>
              <a:rPr lang="pt-PT" dirty="0" smtClean="0">
                <a:latin typeface="Calibri" panose="020F0502020204030204" pitchFamily="34" charset="0"/>
              </a:rPr>
              <a:t>229 475 563 </a:t>
            </a:r>
            <a:r>
              <a:rPr lang="pt-PT" dirty="0">
                <a:latin typeface="Calibri" panose="020F0502020204030204" pitchFamily="34" charset="0"/>
              </a:rPr>
              <a:t>/4</a:t>
            </a:r>
            <a:endParaRPr lang="pt-PT" b="1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Email: </a:t>
            </a:r>
            <a:r>
              <a:rPr lang="pt-PT" dirty="0">
                <a:latin typeface="Calibri" panose="020F0502020204030204" pitchFamily="34" charset="0"/>
              </a:rPr>
              <a:t> reservas@hotelcentralparque.com</a:t>
            </a: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GPS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41º 13' 57.1362" N | -8º 37' 26.9358" O</a:t>
            </a:r>
            <a:endParaRPr lang="pt-PT" b="1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Distância TECMAIA: </a:t>
            </a:r>
            <a:r>
              <a:rPr lang="pt-PT" dirty="0" smtClean="0">
                <a:solidFill>
                  <a:schemeClr val="tx1"/>
                </a:solidFill>
                <a:latin typeface="Calibri" panose="020F0502020204030204" pitchFamily="34" charset="0"/>
              </a:rPr>
              <a:t>4,8 Km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Tipos de Quarto | Preço:</a:t>
            </a:r>
          </a:p>
          <a:p>
            <a:pPr marL="457200" lvl="1" indent="0"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Single</a:t>
            </a:r>
            <a:r>
              <a:rPr lang="pt-PT" sz="1800" dirty="0" smtClean="0">
                <a:latin typeface="Calibri" panose="020F0502020204030204" pitchFamily="34" charset="0"/>
              </a:rPr>
              <a:t> </a:t>
            </a:r>
            <a:r>
              <a:rPr lang="pt-PT" sz="1800" dirty="0">
                <a:latin typeface="Calibri" panose="020F0502020204030204" pitchFamily="34" charset="0"/>
              </a:rPr>
              <a:t>– </a:t>
            </a:r>
            <a:r>
              <a:rPr lang="pt-PT" sz="1800" dirty="0" smtClean="0">
                <a:latin typeface="Calibri" panose="020F0502020204030204" pitchFamily="34" charset="0"/>
              </a:rPr>
              <a:t>63,00 </a:t>
            </a:r>
            <a:r>
              <a:rPr lang="pt-PT" sz="1800" dirty="0">
                <a:latin typeface="Calibri" panose="020F0502020204030204" pitchFamily="34" charset="0"/>
              </a:rPr>
              <a:t>€</a:t>
            </a:r>
          </a:p>
          <a:p>
            <a:pPr marL="457200" lvl="1" indent="0"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Duplo</a:t>
            </a:r>
            <a:r>
              <a:rPr lang="pt-PT" sz="1800" dirty="0" smtClean="0">
                <a:latin typeface="Calibri" panose="020F0502020204030204" pitchFamily="34" charset="0"/>
              </a:rPr>
              <a:t> </a:t>
            </a:r>
            <a:r>
              <a:rPr lang="pt-PT" sz="1800" dirty="0">
                <a:latin typeface="Calibri" panose="020F0502020204030204" pitchFamily="34" charset="0"/>
              </a:rPr>
              <a:t>– </a:t>
            </a:r>
            <a:r>
              <a:rPr lang="pt-PT" sz="1800" dirty="0" smtClean="0">
                <a:latin typeface="Calibri" panose="020F0502020204030204" pitchFamily="34" charset="0"/>
              </a:rPr>
              <a:t>69,00 </a:t>
            </a:r>
            <a:r>
              <a:rPr lang="pt-PT" sz="1800" dirty="0">
                <a:latin typeface="Calibri" panose="020F0502020204030204" pitchFamily="34" charset="0"/>
              </a:rPr>
              <a:t>€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Pequeno almoço: </a:t>
            </a:r>
            <a:r>
              <a:rPr lang="pt-PT" dirty="0" smtClean="0">
                <a:solidFill>
                  <a:schemeClr val="tx1"/>
                </a:solidFill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Disponibilidade 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nas datas estabelecidas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 smtClean="0">
                <a:solidFill>
                  <a:schemeClr val="tx1"/>
                </a:solidFill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>
              <a:latin typeface="Calibri" panose="020F050202020403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1207" y="660718"/>
            <a:ext cx="7326573" cy="6993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>
                <a:solidFill>
                  <a:schemeClr val="tx1"/>
                </a:solidFill>
                <a:latin typeface="Calibri" panose="020F0502020204030204" pitchFamily="34" charset="0"/>
              </a:rPr>
              <a:t>Hotel </a:t>
            </a:r>
            <a:r>
              <a:rPr lang="pt-P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Central Parque</a:t>
            </a:r>
            <a:endParaRPr lang="pt-PT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Estrela de 5 pontas 6"/>
          <p:cNvSpPr/>
          <p:nvPr/>
        </p:nvSpPr>
        <p:spPr>
          <a:xfrm>
            <a:off x="772732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Estrela de 5 pontas 8"/>
          <p:cNvSpPr/>
          <p:nvPr/>
        </p:nvSpPr>
        <p:spPr>
          <a:xfrm>
            <a:off x="1153531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69" y="2810462"/>
            <a:ext cx="2185377" cy="1217323"/>
          </a:xfrm>
          <a:prstGeom prst="rect">
            <a:avLst/>
          </a:prstGeom>
        </p:spPr>
      </p:pic>
      <p:sp>
        <p:nvSpPr>
          <p:cNvPr id="8" name="Estrela de 5 pontas 7"/>
          <p:cNvSpPr/>
          <p:nvPr/>
        </p:nvSpPr>
        <p:spPr>
          <a:xfrm>
            <a:off x="1529046" y="1372950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Estrela de 5 pontas 9"/>
          <p:cNvSpPr/>
          <p:nvPr/>
        </p:nvSpPr>
        <p:spPr>
          <a:xfrm>
            <a:off x="1909845" y="1372950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6331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325234"/>
            <a:ext cx="2185377" cy="1217323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93367" y="1638272"/>
            <a:ext cx="8669574" cy="4054189"/>
            <a:chOff x="0" y="0"/>
            <a:chExt cx="6572250" cy="293751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4"/>
            <a:srcRect t="11048" r="6472"/>
            <a:stretch/>
          </p:blipFill>
          <p:spPr bwMode="auto">
            <a:xfrm>
              <a:off x="0" y="0"/>
              <a:ext cx="3000375" cy="2937510"/>
            </a:xfrm>
            <a:prstGeom prst="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1" r="14458"/>
            <a:stretch/>
          </p:blipFill>
          <p:spPr bwMode="auto">
            <a:xfrm>
              <a:off x="3000375" y="0"/>
              <a:ext cx="3571875" cy="29375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281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1207" y="1644797"/>
            <a:ext cx="7210663" cy="4562820"/>
          </a:xfrm>
        </p:spPr>
        <p:txBody>
          <a:bodyPr>
            <a:normAutofit fontScale="92500" lnSpcReduction="10000"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Morada</a:t>
            </a:r>
            <a:r>
              <a:rPr lang="pt-PT" sz="1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sz="1900" dirty="0">
                <a:solidFill>
                  <a:schemeClr val="tx1"/>
                </a:solidFill>
                <a:latin typeface="Calibri" panose="020F0502020204030204" pitchFamily="34" charset="0"/>
              </a:rPr>
              <a:t>Rua Cruz Das </a:t>
            </a:r>
            <a:r>
              <a:rPr lang="pt-PT" sz="1900" dirty="0" err="1">
                <a:solidFill>
                  <a:schemeClr val="tx1"/>
                </a:solidFill>
                <a:latin typeface="Calibri" panose="020F0502020204030204" pitchFamily="34" charset="0"/>
              </a:rPr>
              <a:t>Guardeiras</a:t>
            </a:r>
            <a:r>
              <a:rPr lang="pt-PT" sz="1900" dirty="0">
                <a:solidFill>
                  <a:schemeClr val="tx1"/>
                </a:solidFill>
                <a:latin typeface="Calibri" panose="020F0502020204030204" pitchFamily="34" charset="0"/>
              </a:rPr>
              <a:t>, 776, 4470-593 </a:t>
            </a:r>
            <a:r>
              <a:rPr lang="pt-PT" sz="1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Maia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Contato: </a:t>
            </a:r>
            <a:r>
              <a:rPr lang="pt-PT" sz="1900" dirty="0">
                <a:solidFill>
                  <a:schemeClr val="tx1"/>
                </a:solidFill>
                <a:latin typeface="Calibri" panose="020F0502020204030204" pitchFamily="34" charset="0"/>
              </a:rPr>
              <a:t>229482128 | </a:t>
            </a:r>
            <a:r>
              <a:rPr lang="pt-PT" sz="1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229441760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Site: </a:t>
            </a:r>
            <a:r>
              <a:rPr lang="pt-PT" sz="1900" dirty="0">
                <a:solidFill>
                  <a:schemeClr val="tx1"/>
                </a:solidFill>
                <a:latin typeface="Calibri" panose="020F0502020204030204" pitchFamily="34" charset="0"/>
              </a:rPr>
              <a:t>www.residencialpuma.com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Email: </a:t>
            </a:r>
            <a:r>
              <a:rPr lang="pt-PT" sz="1900" dirty="0">
                <a:latin typeface="Calibri" panose="020F0502020204030204" pitchFamily="34" charset="0"/>
              </a:rPr>
              <a:t> </a:t>
            </a:r>
            <a:r>
              <a:rPr lang="pt-PT" sz="1900" dirty="0">
                <a:solidFill>
                  <a:schemeClr val="tx1"/>
                </a:solidFill>
                <a:latin typeface="Calibri" panose="020F0502020204030204" pitchFamily="34" charset="0"/>
              </a:rPr>
              <a:t>residencialpuma@live.com.pt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GPS</a:t>
            </a:r>
            <a:r>
              <a:rPr lang="pt-PT" sz="1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sz="1900" dirty="0">
                <a:solidFill>
                  <a:schemeClr val="tx1"/>
                </a:solidFill>
                <a:latin typeface="Calibri" panose="020F0502020204030204" pitchFamily="34" charset="0"/>
              </a:rPr>
              <a:t>41º 15' 12'' N 8º 39' 24'' W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Distância TECMAIA: </a:t>
            </a:r>
            <a:r>
              <a:rPr lang="pt-PT" sz="1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1,4 </a:t>
            </a:r>
            <a:r>
              <a:rPr lang="pt-PT" sz="1900" dirty="0">
                <a:solidFill>
                  <a:schemeClr val="tx1"/>
                </a:solidFill>
                <a:latin typeface="Calibri" panose="020F0502020204030204" pitchFamily="34" charset="0"/>
              </a:rPr>
              <a:t>Km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Tipos de Quarto | Preço:</a:t>
            </a:r>
          </a:p>
          <a:p>
            <a:pPr marL="0" indent="0">
              <a:buClrTx/>
              <a:buNone/>
            </a:pPr>
            <a:r>
              <a:rPr lang="pt-PT" sz="1900" dirty="0"/>
              <a:t>	</a:t>
            </a:r>
            <a:r>
              <a:rPr lang="pt-PT" sz="19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Quarto </a:t>
            </a:r>
            <a:r>
              <a:rPr lang="pt-PT" sz="19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twin</a:t>
            </a:r>
            <a:r>
              <a:rPr lang="pt-PT" sz="19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(camas individuais) </a:t>
            </a:r>
            <a:r>
              <a:rPr lang="pt-PT" sz="1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- 40,00 €</a:t>
            </a:r>
            <a:endParaRPr lang="pt-PT" sz="19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ClrTx/>
              <a:buNone/>
            </a:pPr>
            <a:r>
              <a:rPr lang="pt-PT" sz="190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pt-PT" sz="19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Quartos </a:t>
            </a:r>
            <a:r>
              <a:rPr lang="pt-PT" sz="19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twin</a:t>
            </a:r>
            <a:r>
              <a:rPr lang="pt-PT" sz="19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(cama casal)</a:t>
            </a:r>
            <a:r>
              <a:rPr lang="pt-PT" sz="1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- 45,00 </a:t>
            </a:r>
            <a:r>
              <a:rPr lang="pt-PT" sz="1900" dirty="0">
                <a:solidFill>
                  <a:schemeClr val="tx1"/>
                </a:solidFill>
                <a:latin typeface="Calibri" panose="020F0502020204030204" pitchFamily="34" charset="0"/>
              </a:rPr>
              <a:t>€ </a:t>
            </a:r>
          </a:p>
          <a:p>
            <a:pPr marL="0" indent="0">
              <a:buClrTx/>
              <a:buNone/>
            </a:pPr>
            <a:r>
              <a:rPr lang="pt-PT" sz="190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pt-PT" sz="19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Quartos </a:t>
            </a:r>
            <a:r>
              <a:rPr lang="pt-PT" sz="1900" b="1" dirty="0">
                <a:solidFill>
                  <a:schemeClr val="tx1"/>
                </a:solidFill>
                <a:latin typeface="Calibri" panose="020F0502020204030204" pitchFamily="34" charset="0"/>
              </a:rPr>
              <a:t>single </a:t>
            </a:r>
            <a:r>
              <a:rPr lang="pt-PT" sz="19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- </a:t>
            </a:r>
            <a:r>
              <a:rPr lang="pt-PT" sz="1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33,00 €  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Pequeno almoço: </a:t>
            </a:r>
            <a:r>
              <a:rPr lang="pt-PT" sz="1900" dirty="0">
                <a:solidFill>
                  <a:schemeClr val="tx1"/>
                </a:solidFill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Disponibilidade nas datas estabelecidas</a:t>
            </a:r>
            <a:r>
              <a:rPr lang="pt-PT" sz="19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 </a:t>
            </a:r>
            <a:r>
              <a:rPr lang="pt-PT" sz="1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/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1207" y="660718"/>
            <a:ext cx="7326573" cy="6993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Residencial Puma</a:t>
            </a:r>
            <a:endParaRPr lang="pt-PT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69" y="2810462"/>
            <a:ext cx="2185377" cy="12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55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325234"/>
            <a:ext cx="2185377" cy="1217323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93367" y="1646014"/>
            <a:ext cx="8643816" cy="4085085"/>
            <a:chOff x="0" y="0"/>
            <a:chExt cx="6057900" cy="3076575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4"/>
            <a:srcRect t="1700" r="10365" b="-16"/>
            <a:stretch/>
          </p:blipFill>
          <p:spPr bwMode="auto">
            <a:xfrm>
              <a:off x="0" y="0"/>
              <a:ext cx="3467100" cy="3076575"/>
            </a:xfrm>
            <a:prstGeom prst="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100" y="0"/>
              <a:ext cx="2590800" cy="30765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93386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1208" y="2018284"/>
            <a:ext cx="6747024" cy="4421153"/>
          </a:xfrm>
        </p:spPr>
        <p:txBody>
          <a:bodyPr>
            <a:normAutofit fontScale="92500" lnSpcReduction="20000"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Morada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Rua De Santana, 947, 4465-742 </a:t>
            </a:r>
            <a:r>
              <a:rPr lang="pt-PT" dirty="0" smtClean="0">
                <a:latin typeface="Calibri" panose="020F0502020204030204" pitchFamily="34" charset="0"/>
              </a:rPr>
              <a:t>Leça do Balio</a:t>
            </a:r>
            <a:endParaRPr lang="pt-PT" dirty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Contato: </a:t>
            </a:r>
            <a:r>
              <a:rPr lang="pt-PT" dirty="0" smtClean="0">
                <a:latin typeface="Calibri" panose="020F0502020204030204" pitchFamily="34" charset="0"/>
              </a:rPr>
              <a:t>229 069 780</a:t>
            </a:r>
          </a:p>
          <a:p>
            <a:pPr lvl="0">
              <a:buClrTx/>
              <a:buFont typeface="Courier New" panose="02070309020205020404" pitchFamily="49" charset="0"/>
              <a:buChar char="o"/>
            </a:pP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Site   </a:t>
            </a: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sz="1900" dirty="0">
                <a:latin typeface="Calibri" panose="020F0502020204030204" pitchFamily="34" charset="0"/>
              </a:rPr>
              <a:t>www.hotelsantana.com.pt</a:t>
            </a:r>
          </a:p>
          <a:p>
            <a:pPr lvl="0"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Email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 geral@hotelsantana.com.pt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GPS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41.213850, -8.613944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Distância TECMAIA: </a:t>
            </a:r>
            <a:r>
              <a:rPr lang="pt-PT" dirty="0">
                <a:latin typeface="Calibri" panose="020F0502020204030204" pitchFamily="34" charset="0"/>
              </a:rPr>
              <a:t>7,6 Km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Tipos de Quarto | Preço:</a:t>
            </a:r>
            <a:endParaRPr lang="pt-PT" dirty="0"/>
          </a:p>
          <a:p>
            <a:pPr marL="457200" lvl="1" indent="0">
              <a:buNone/>
            </a:pPr>
            <a:r>
              <a:rPr lang="pt-PT" sz="1900" b="1" dirty="0">
                <a:latin typeface="Calibri" panose="020F0502020204030204" pitchFamily="34" charset="0"/>
              </a:rPr>
              <a:t>Twin </a:t>
            </a:r>
            <a:r>
              <a:rPr lang="pt-PT" sz="1900" dirty="0">
                <a:latin typeface="Calibri" panose="020F0502020204030204" pitchFamily="34" charset="0"/>
              </a:rPr>
              <a:t>: </a:t>
            </a:r>
            <a:r>
              <a:rPr lang="pt-PT" sz="1900" dirty="0" smtClean="0">
                <a:latin typeface="Calibri" panose="020F0502020204030204" pitchFamily="34" charset="0"/>
              </a:rPr>
              <a:t>50,00 €</a:t>
            </a:r>
            <a:endParaRPr lang="pt-PT" sz="19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pt-PT" sz="1900" b="1" dirty="0">
                <a:latin typeface="Calibri" panose="020F0502020204030204" pitchFamily="34" charset="0"/>
              </a:rPr>
              <a:t>Individuais</a:t>
            </a:r>
            <a:r>
              <a:rPr lang="pt-PT" sz="1900" dirty="0">
                <a:latin typeface="Calibri" panose="020F0502020204030204" pitchFamily="34" charset="0"/>
              </a:rPr>
              <a:t>: </a:t>
            </a:r>
            <a:r>
              <a:rPr lang="pt-PT" sz="1900" dirty="0" smtClean="0">
                <a:latin typeface="Calibri" panose="020F0502020204030204" pitchFamily="34" charset="0"/>
              </a:rPr>
              <a:t>40,00 €</a:t>
            </a:r>
            <a:endParaRPr lang="pt-PT" sz="19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pt-PT" sz="1900" b="1" dirty="0">
                <a:latin typeface="Calibri" panose="020F0502020204030204" pitchFamily="34" charset="0"/>
              </a:rPr>
              <a:t>Triplo </a:t>
            </a:r>
            <a:r>
              <a:rPr lang="pt-PT" sz="1900" dirty="0">
                <a:latin typeface="Calibri" panose="020F0502020204030204" pitchFamily="34" charset="0"/>
              </a:rPr>
              <a:t>:  </a:t>
            </a:r>
            <a:r>
              <a:rPr lang="pt-PT" sz="1900" dirty="0" smtClean="0">
                <a:latin typeface="Calibri" panose="020F0502020204030204" pitchFamily="34" charset="0"/>
              </a:rPr>
              <a:t>60,00 €</a:t>
            </a:r>
            <a:endParaRPr lang="pt-PT" sz="19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pt-PT" sz="1900" b="1" dirty="0">
                <a:latin typeface="Calibri" panose="020F0502020204030204" pitchFamily="34" charset="0"/>
              </a:rPr>
              <a:t>Quadruplo:</a:t>
            </a:r>
            <a:r>
              <a:rPr lang="pt-PT" sz="1900" dirty="0">
                <a:latin typeface="Calibri" panose="020F0502020204030204" pitchFamily="34" charset="0"/>
              </a:rPr>
              <a:t> </a:t>
            </a:r>
            <a:r>
              <a:rPr lang="pt-PT" sz="1900" dirty="0" smtClean="0">
                <a:latin typeface="Calibri" panose="020F0502020204030204" pitchFamily="34" charset="0"/>
              </a:rPr>
              <a:t>70,00 €</a:t>
            </a:r>
            <a:endParaRPr lang="pt-PT" sz="1900" dirty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Pequeno almoço: </a:t>
            </a:r>
            <a:r>
              <a:rPr lang="pt-PT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Disponibilidade 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nas datas estabelecidas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Sim  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>
              <a:latin typeface="Calibri" panose="020F050202020403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1207" y="660718"/>
            <a:ext cx="7326573" cy="6993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Hotel Spa </a:t>
            </a:r>
            <a:r>
              <a:rPr lang="pt-PT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Miramaia</a:t>
            </a:r>
            <a:endParaRPr lang="pt-PT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69" y="2810462"/>
            <a:ext cx="2185377" cy="1217323"/>
          </a:xfrm>
          <a:prstGeom prst="rect">
            <a:avLst/>
          </a:prstGeom>
        </p:spPr>
      </p:pic>
      <p:sp>
        <p:nvSpPr>
          <p:cNvPr id="5" name="Estrela de 5 pontas 4"/>
          <p:cNvSpPr/>
          <p:nvPr/>
        </p:nvSpPr>
        <p:spPr>
          <a:xfrm>
            <a:off x="772732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Estrela de 5 pontas 6"/>
          <p:cNvSpPr/>
          <p:nvPr/>
        </p:nvSpPr>
        <p:spPr>
          <a:xfrm>
            <a:off x="1153531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Estrela de 5 pontas 7"/>
          <p:cNvSpPr/>
          <p:nvPr/>
        </p:nvSpPr>
        <p:spPr>
          <a:xfrm>
            <a:off x="1534330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592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ção de Conteúdo 23"/>
          <p:cNvSpPr>
            <a:spLocks noGrp="1"/>
          </p:cNvSpPr>
          <p:nvPr>
            <p:ph idx="1"/>
          </p:nvPr>
        </p:nvSpPr>
        <p:spPr>
          <a:xfrm>
            <a:off x="5125792" y="362474"/>
            <a:ext cx="4675030" cy="24064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PT" sz="1900" b="1" dirty="0" smtClean="0">
                <a:solidFill>
                  <a:schemeClr val="bg1">
                    <a:lumMod val="85000"/>
                  </a:schemeClr>
                </a:solidFill>
              </a:rPr>
              <a:t>LOCAL DO CONGRESSO</a:t>
            </a:r>
          </a:p>
          <a:p>
            <a:pPr marL="0" indent="0">
              <a:buNone/>
            </a:pPr>
            <a:r>
              <a:rPr lang="pt-PT" sz="2000" b="1" dirty="0" smtClean="0">
                <a:solidFill>
                  <a:schemeClr val="tx1"/>
                </a:solidFill>
              </a:rPr>
              <a:t>TECMAIA BUSINESS CENTER</a:t>
            </a:r>
          </a:p>
          <a:p>
            <a:pPr marL="0" indent="0">
              <a:buNone/>
            </a:pPr>
            <a:r>
              <a:rPr lang="pt-PT" sz="1900" b="1" dirty="0" smtClean="0">
                <a:solidFill>
                  <a:schemeClr val="bg1">
                    <a:lumMod val="85000"/>
                  </a:schemeClr>
                </a:solidFill>
              </a:rPr>
              <a:t>MORADA</a:t>
            </a:r>
          </a:p>
          <a:p>
            <a:pPr marL="0" indent="0">
              <a:buNone/>
            </a:pPr>
            <a:r>
              <a:rPr lang="pt-PT" b="1" dirty="0" smtClean="0">
                <a:solidFill>
                  <a:schemeClr val="tx1"/>
                </a:solidFill>
              </a:rPr>
              <a:t>Rua </a:t>
            </a:r>
            <a:r>
              <a:rPr lang="pt-PT" b="1" dirty="0" err="1">
                <a:solidFill>
                  <a:schemeClr val="tx1"/>
                </a:solidFill>
              </a:rPr>
              <a:t>E</a:t>
            </a:r>
            <a:r>
              <a:rPr lang="pt-PT" b="1" dirty="0" err="1" smtClean="0">
                <a:solidFill>
                  <a:schemeClr val="tx1"/>
                </a:solidFill>
              </a:rPr>
              <a:t>ngº</a:t>
            </a:r>
            <a:r>
              <a:rPr lang="pt-PT" b="1" dirty="0" smtClean="0">
                <a:solidFill>
                  <a:schemeClr val="tx1"/>
                </a:solidFill>
              </a:rPr>
              <a:t> Frederico </a:t>
            </a:r>
            <a:r>
              <a:rPr lang="pt-PT" b="1" dirty="0" err="1" smtClean="0">
                <a:solidFill>
                  <a:schemeClr val="tx1"/>
                </a:solidFill>
              </a:rPr>
              <a:t>Ulrich</a:t>
            </a:r>
            <a:r>
              <a:rPr lang="pt-PT" b="1" dirty="0" smtClean="0">
                <a:solidFill>
                  <a:schemeClr val="tx1"/>
                </a:solidFill>
              </a:rPr>
              <a:t>, 2650</a:t>
            </a:r>
          </a:p>
          <a:p>
            <a:pPr marL="0" indent="0">
              <a:buNone/>
            </a:pPr>
            <a:r>
              <a:rPr lang="pt-PT" b="1" dirty="0" smtClean="0">
                <a:solidFill>
                  <a:schemeClr val="tx1"/>
                </a:solidFill>
              </a:rPr>
              <a:t>4470-605 Moreira da Maia</a:t>
            </a:r>
          </a:p>
          <a:p>
            <a:pPr marL="0" indent="0">
              <a:buNone/>
            </a:pPr>
            <a:r>
              <a:rPr lang="pt-PT" b="1" dirty="0" smtClean="0">
                <a:solidFill>
                  <a:schemeClr val="tx1"/>
                </a:solidFill>
              </a:rPr>
              <a:t>GPS: 41º 15´49.57 ´´ N, 8º 36´51.19´´ W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45" y="2913887"/>
            <a:ext cx="2185377" cy="1217323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33223" cy="333536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95" y="3335360"/>
            <a:ext cx="5440339" cy="352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1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325234"/>
            <a:ext cx="2185377" cy="1217323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93367" y="1751643"/>
            <a:ext cx="8643816" cy="3940819"/>
            <a:chOff x="0" y="0"/>
            <a:chExt cx="6734175" cy="294259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4"/>
            <a:srcRect l="4595" t="5789" b="7886"/>
            <a:stretch/>
          </p:blipFill>
          <p:spPr bwMode="auto">
            <a:xfrm>
              <a:off x="0" y="0"/>
              <a:ext cx="3028950" cy="2942590"/>
            </a:xfrm>
            <a:prstGeom prst="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6" r="11173" b="4631"/>
            <a:stretch/>
          </p:blipFill>
          <p:spPr bwMode="auto">
            <a:xfrm>
              <a:off x="3028950" y="0"/>
              <a:ext cx="3705225" cy="2942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103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2266" y="2018284"/>
            <a:ext cx="9583100" cy="4331001"/>
          </a:xfrm>
        </p:spPr>
        <p:txBody>
          <a:bodyPr>
            <a:normAutofit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Morada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solidFill>
                  <a:schemeClr val="tx1"/>
                </a:solidFill>
                <a:latin typeface="Calibri" panose="020F0502020204030204" pitchFamily="34" charset="0"/>
              </a:rPr>
              <a:t>Rua Maria Feliciana nº 100, </a:t>
            </a:r>
            <a:r>
              <a:rPr lang="pt-PT" dirty="0">
                <a:latin typeface="Calibri" panose="020F0502020204030204" pitchFamily="34" charset="0"/>
              </a:rPr>
              <a:t>São Mamede de </a:t>
            </a:r>
            <a:r>
              <a:rPr lang="pt-PT" dirty="0" smtClean="0">
                <a:latin typeface="Calibri" panose="020F0502020204030204" pitchFamily="34" charset="0"/>
              </a:rPr>
              <a:t>Infesta, 4465-283 Matosinhos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Contato: </a:t>
            </a:r>
            <a:r>
              <a:rPr lang="pt-PT" dirty="0" smtClean="0">
                <a:latin typeface="Calibri" panose="020F0502020204030204" pitchFamily="34" charset="0"/>
              </a:rPr>
              <a:t>229 052 000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Site: </a:t>
            </a:r>
            <a:r>
              <a:rPr lang="pt-PT" dirty="0">
                <a:solidFill>
                  <a:schemeClr val="tx1"/>
                </a:solidFill>
                <a:latin typeface="Calibri" panose="020F0502020204030204" pitchFamily="34" charset="0"/>
              </a:rPr>
              <a:t>www.axishoteis.com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Email: </a:t>
            </a:r>
            <a:r>
              <a:rPr lang="pt-PT" dirty="0">
                <a:latin typeface="Calibri" panose="020F0502020204030204" pitchFamily="34" charset="0"/>
              </a:rPr>
              <a:t> </a:t>
            </a:r>
            <a:r>
              <a:rPr lang="pt-PT" dirty="0">
                <a:latin typeface="Calibri" panose="020F0502020204030204" pitchFamily="34" charset="0"/>
                <a:hlinkClick r:id="rId3"/>
              </a:rPr>
              <a:t>reservas@axisporto.com</a:t>
            </a: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GPS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solidFill>
                  <a:schemeClr val="tx1"/>
                </a:solidFill>
                <a:latin typeface="Calibri" panose="020F0502020204030204" pitchFamily="34" charset="0"/>
              </a:rPr>
              <a:t>N: 41º 11' 16'‘ | W: 8º 35' 51''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Distância TECMAIA: </a:t>
            </a:r>
            <a:r>
              <a:rPr lang="pt-PT" dirty="0" smtClean="0">
                <a:solidFill>
                  <a:schemeClr val="tx1"/>
                </a:solidFill>
                <a:latin typeface="Calibri" panose="020F0502020204030204" pitchFamily="34" charset="0"/>
              </a:rPr>
              <a:t>13,5 Km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Tipos de Quarto | Preço: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Single</a:t>
            </a:r>
            <a:r>
              <a:rPr lang="pt-PT" sz="1800" b="1" dirty="0">
                <a:latin typeface="Calibri" panose="020F0502020204030204" pitchFamily="34" charset="0"/>
              </a:rPr>
              <a:t>: </a:t>
            </a:r>
            <a:r>
              <a:rPr lang="pt-PT" sz="1800" dirty="0">
                <a:latin typeface="Calibri" panose="020F0502020204030204" pitchFamily="34" charset="0"/>
              </a:rPr>
              <a:t>60,00 €</a:t>
            </a:r>
          </a:p>
          <a:p>
            <a:pPr marL="0" indent="0">
              <a:buNone/>
            </a:pPr>
            <a:r>
              <a:rPr lang="pt-PT" b="1" dirty="0">
                <a:latin typeface="Calibri" panose="020F0502020204030204" pitchFamily="34" charset="0"/>
              </a:rPr>
              <a:t>	Duplo: </a:t>
            </a:r>
            <a:r>
              <a:rPr lang="pt-PT" dirty="0" smtClean="0">
                <a:solidFill>
                  <a:schemeClr val="tx1"/>
                </a:solidFill>
                <a:latin typeface="Calibri" panose="020F0502020204030204" pitchFamily="34" charset="0"/>
              </a:rPr>
              <a:t>67,00 €</a:t>
            </a:r>
            <a:endParaRPr lang="pt-PT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Pequeno almoço: </a:t>
            </a:r>
            <a:r>
              <a:rPr lang="pt-PT" sz="1700" dirty="0">
                <a:latin typeface="Calibri" panose="020F0502020204030204" pitchFamily="34" charset="0"/>
              </a:rPr>
              <a:t>Sim</a:t>
            </a:r>
          </a:p>
          <a:p>
            <a:pPr>
              <a:lnSpc>
                <a:spcPct val="80000"/>
              </a:lnSpc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Disponibilidade 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nas datas estabelecidas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sz="1700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>
              <a:latin typeface="Calibri" panose="020F050202020403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1207" y="660718"/>
            <a:ext cx="7326573" cy="6993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Axis Porto Business &amp; Spa Hotel</a:t>
            </a:r>
            <a:endParaRPr lang="pt-PT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69" y="2810462"/>
            <a:ext cx="2185377" cy="1217323"/>
          </a:xfrm>
          <a:prstGeom prst="rect">
            <a:avLst/>
          </a:prstGeom>
        </p:spPr>
      </p:pic>
      <p:sp>
        <p:nvSpPr>
          <p:cNvPr id="5" name="Estrela de 5 pontas 4"/>
          <p:cNvSpPr/>
          <p:nvPr/>
        </p:nvSpPr>
        <p:spPr>
          <a:xfrm>
            <a:off x="772732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Estrela de 5 pontas 6"/>
          <p:cNvSpPr/>
          <p:nvPr/>
        </p:nvSpPr>
        <p:spPr>
          <a:xfrm>
            <a:off x="1153531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Estrela de 5 pontas 7"/>
          <p:cNvSpPr/>
          <p:nvPr/>
        </p:nvSpPr>
        <p:spPr>
          <a:xfrm>
            <a:off x="1534330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Estrela de 5 pontas 8"/>
          <p:cNvSpPr/>
          <p:nvPr/>
        </p:nvSpPr>
        <p:spPr>
          <a:xfrm>
            <a:off x="1904278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5261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325234"/>
            <a:ext cx="2185377" cy="1217323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93367" y="1634995"/>
            <a:ext cx="8733968" cy="4057467"/>
            <a:chOff x="0" y="0"/>
            <a:chExt cx="6554470" cy="2609215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4"/>
            <a:srcRect t="6517" r="7945" b="5364"/>
            <a:stretch/>
          </p:blipFill>
          <p:spPr bwMode="auto">
            <a:xfrm>
              <a:off x="0" y="0"/>
              <a:ext cx="2819400" cy="2609215"/>
            </a:xfrm>
            <a:prstGeom prst="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5" b="5213"/>
            <a:stretch/>
          </p:blipFill>
          <p:spPr bwMode="auto">
            <a:xfrm>
              <a:off x="2838450" y="0"/>
              <a:ext cx="3716020" cy="26092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1863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20446" y="2018284"/>
            <a:ext cx="8447035" cy="4019001"/>
          </a:xfrm>
        </p:spPr>
        <p:txBody>
          <a:bodyPr>
            <a:normAutofit fontScale="92500" lnSpcReduction="10000"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Morada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 smtClean="0">
                <a:latin typeface="Calibri" panose="020F0502020204030204" pitchFamily="34" charset="0"/>
              </a:rPr>
              <a:t>N14 </a:t>
            </a:r>
            <a:r>
              <a:rPr lang="pt-PT" dirty="0">
                <a:latin typeface="Calibri" panose="020F0502020204030204" pitchFamily="34" charset="0"/>
              </a:rPr>
              <a:t>- Via Norte, </a:t>
            </a:r>
            <a:r>
              <a:rPr lang="pt-PT" dirty="0" smtClean="0">
                <a:latin typeface="Calibri" panose="020F0502020204030204" pitchFamily="34" charset="0"/>
              </a:rPr>
              <a:t>Km 4,9 -  </a:t>
            </a:r>
            <a:r>
              <a:rPr lang="pt-PT" dirty="0">
                <a:latin typeface="Calibri" panose="020F0502020204030204" pitchFamily="34" charset="0"/>
              </a:rPr>
              <a:t>4465-764 </a:t>
            </a:r>
            <a:r>
              <a:rPr lang="pt-PT" dirty="0" smtClean="0">
                <a:latin typeface="Calibri" panose="020F0502020204030204" pitchFamily="34" charset="0"/>
              </a:rPr>
              <a:t>Leça do Balio, Matosinhos</a:t>
            </a:r>
            <a:endParaRPr lang="pt-PT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Contato: </a:t>
            </a:r>
            <a:r>
              <a:rPr lang="pt-PT" dirty="0">
                <a:latin typeface="Calibri" panose="020F0502020204030204" pitchFamily="34" charset="0"/>
              </a:rPr>
              <a:t>229 448 294 </a:t>
            </a: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Site: </a:t>
            </a:r>
            <a:r>
              <a:rPr lang="pt-PT" dirty="0">
                <a:latin typeface="Calibri" panose="020F0502020204030204" pitchFamily="34" charset="0"/>
              </a:rPr>
              <a:t>www.hotelvianorte.pt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Email: </a:t>
            </a:r>
            <a:r>
              <a:rPr lang="pt-PT" dirty="0">
                <a:latin typeface="Calibri" panose="020F0502020204030204" pitchFamily="34" charset="0"/>
              </a:rPr>
              <a:t> </a:t>
            </a:r>
            <a:r>
              <a:rPr lang="pt-PT" dirty="0" smtClean="0">
                <a:latin typeface="Calibri" panose="020F0502020204030204" pitchFamily="34" charset="0"/>
              </a:rPr>
              <a:t>geral@hotelvianorte.pt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GPS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41º 13'05.0 N / 8º 37'25.0 W</a:t>
            </a:r>
            <a:endParaRPr lang="pt-PT" b="1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Distância TECMAIA: </a:t>
            </a:r>
            <a:r>
              <a:rPr lang="pt-PT" dirty="0">
                <a:latin typeface="Calibri" panose="020F0502020204030204" pitchFamily="34" charset="0"/>
              </a:rPr>
              <a:t>8,4 Km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Tipos de Quarto | Preço:</a:t>
            </a:r>
          </a:p>
          <a:p>
            <a:pPr marL="457200" lvl="1" indent="0">
              <a:buClrTx/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Twin / Duplo </a:t>
            </a:r>
            <a:r>
              <a:rPr lang="pt-PT" sz="1800" dirty="0" smtClean="0">
                <a:latin typeface="Calibri" panose="020F0502020204030204" pitchFamily="34" charset="0"/>
              </a:rPr>
              <a:t>– 40,00 €</a:t>
            </a:r>
          </a:p>
          <a:p>
            <a:pPr marL="457200" lvl="1" indent="0">
              <a:buClrTx/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Individuais</a:t>
            </a:r>
            <a:r>
              <a:rPr lang="pt-PT" sz="1800" dirty="0" smtClean="0">
                <a:latin typeface="Calibri" panose="020F0502020204030204" pitchFamily="34" charset="0"/>
              </a:rPr>
              <a:t> – 35,00 €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Pequeno almoço: </a:t>
            </a:r>
            <a:r>
              <a:rPr lang="pt-PT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Disponibilidade </a:t>
            </a:r>
            <a:r>
              <a:rPr lang="pt-PT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nas datas estabelecidas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>
              <a:latin typeface="Calibri" panose="020F050202020403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1207" y="660718"/>
            <a:ext cx="7326573" cy="6993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Hotel Via Norte</a:t>
            </a:r>
            <a:endParaRPr lang="pt-PT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69" y="2810462"/>
            <a:ext cx="2185377" cy="1217323"/>
          </a:xfrm>
          <a:prstGeom prst="rect">
            <a:avLst/>
          </a:prstGeom>
        </p:spPr>
      </p:pic>
      <p:sp>
        <p:nvSpPr>
          <p:cNvPr id="5" name="Estrela de 5 pontas 4"/>
          <p:cNvSpPr/>
          <p:nvPr/>
        </p:nvSpPr>
        <p:spPr>
          <a:xfrm>
            <a:off x="772732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Estrela de 5 pontas 6"/>
          <p:cNvSpPr/>
          <p:nvPr/>
        </p:nvSpPr>
        <p:spPr>
          <a:xfrm>
            <a:off x="1153531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Estrela de 5 pontas 7"/>
          <p:cNvSpPr/>
          <p:nvPr/>
        </p:nvSpPr>
        <p:spPr>
          <a:xfrm>
            <a:off x="1534330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4057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325234"/>
            <a:ext cx="2185377" cy="1217323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93367" y="1643988"/>
            <a:ext cx="8708210" cy="3996958"/>
            <a:chOff x="0" y="0"/>
            <a:chExt cx="6788785" cy="292608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4"/>
            <a:srcRect t="2014" r="3448" b="4757"/>
            <a:stretch/>
          </p:blipFill>
          <p:spPr bwMode="auto">
            <a:xfrm>
              <a:off x="0" y="0"/>
              <a:ext cx="2781300" cy="2926080"/>
            </a:xfrm>
            <a:prstGeom prst="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90" r="6385"/>
            <a:stretch/>
          </p:blipFill>
          <p:spPr bwMode="auto">
            <a:xfrm>
              <a:off x="2781300" y="0"/>
              <a:ext cx="4007485" cy="292608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3424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1208" y="2061970"/>
            <a:ext cx="7249299" cy="4019001"/>
          </a:xfrm>
        </p:spPr>
        <p:txBody>
          <a:bodyPr>
            <a:normAutofit fontScale="92500" lnSpcReduction="20000"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Morada</a:t>
            </a:r>
            <a:r>
              <a:rPr lang="pt-PT" sz="20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Rua Simão Bolívar, nº </a:t>
            </a:r>
            <a:r>
              <a:rPr lang="pt-PT" dirty="0" smtClean="0">
                <a:latin typeface="Calibri" panose="020F0502020204030204" pitchFamily="34" charset="0"/>
              </a:rPr>
              <a:t>375 4470-214</a:t>
            </a:r>
            <a:r>
              <a:rPr lang="pt-PT" dirty="0">
                <a:latin typeface="Calibri" panose="020F0502020204030204" pitchFamily="34" charset="0"/>
              </a:rPr>
              <a:t>, </a:t>
            </a:r>
            <a:r>
              <a:rPr lang="pt-PT" dirty="0" smtClean="0">
                <a:latin typeface="Calibri" panose="020F0502020204030204" pitchFamily="34" charset="0"/>
              </a:rPr>
              <a:t>Maia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Contato: </a:t>
            </a:r>
            <a:r>
              <a:rPr lang="pt-PT" dirty="0" smtClean="0">
                <a:latin typeface="Calibri" panose="020F0502020204030204" pitchFamily="34" charset="0"/>
              </a:rPr>
              <a:t>229 435 650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1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Site: </a:t>
            </a:r>
            <a:r>
              <a:rPr lang="pt-PT" dirty="0">
                <a:latin typeface="Calibri" panose="020F0502020204030204" pitchFamily="34" charset="0"/>
              </a:rPr>
              <a:t>www.hoteispremium.com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Email: </a:t>
            </a:r>
            <a:r>
              <a:rPr lang="pt-PT" sz="2000" dirty="0">
                <a:latin typeface="Calibri" panose="020F0502020204030204" pitchFamily="34" charset="0"/>
              </a:rPr>
              <a:t> </a:t>
            </a:r>
            <a:r>
              <a:rPr lang="pt-PT" dirty="0">
                <a:latin typeface="Calibri" panose="020F0502020204030204" pitchFamily="34" charset="0"/>
                <a:hlinkClick r:id="rId3"/>
              </a:rPr>
              <a:t>reservas.maia@hoteispremium.com</a:t>
            </a: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GPS</a:t>
            </a:r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b="1" dirty="0">
                <a:latin typeface="Calibri" panose="020F0502020204030204" pitchFamily="34" charset="0"/>
              </a:rPr>
              <a:t>N</a:t>
            </a:r>
            <a:r>
              <a:rPr lang="pt-PT" dirty="0">
                <a:latin typeface="Calibri" panose="020F0502020204030204" pitchFamily="34" charset="0"/>
              </a:rPr>
              <a:t> 41º 14' 7.49''  </a:t>
            </a:r>
            <a:r>
              <a:rPr lang="pt-PT" b="1" dirty="0">
                <a:latin typeface="Calibri" panose="020F0502020204030204" pitchFamily="34" charset="0"/>
              </a:rPr>
              <a:t>W</a:t>
            </a:r>
            <a:r>
              <a:rPr lang="pt-PT" dirty="0">
                <a:latin typeface="Calibri" panose="020F0502020204030204" pitchFamily="34" charset="0"/>
              </a:rPr>
              <a:t> 8º 37' 34.78''</a:t>
            </a:r>
            <a:endParaRPr lang="pt-PT" b="1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Distância TECMAIA: </a:t>
            </a:r>
            <a:r>
              <a:rPr lang="pt-PT" dirty="0" smtClean="0">
                <a:solidFill>
                  <a:schemeClr val="tx1"/>
                </a:solidFill>
                <a:latin typeface="Calibri" panose="020F0502020204030204" pitchFamily="34" charset="0"/>
              </a:rPr>
              <a:t>3,9 Km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Tipos de Quarto | Preço:</a:t>
            </a:r>
          </a:p>
          <a:p>
            <a:pPr marL="457200" lvl="1" indent="0">
              <a:buClrTx/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Single: </a:t>
            </a:r>
            <a:r>
              <a:rPr lang="pt-PT" sz="1800" dirty="0" smtClean="0">
                <a:latin typeface="Calibri" panose="020F0502020204030204" pitchFamily="34" charset="0"/>
              </a:rPr>
              <a:t>57,00 €</a:t>
            </a:r>
          </a:p>
          <a:p>
            <a:pPr marL="457200" lvl="1" indent="0">
              <a:buClrTx/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Duplo/</a:t>
            </a:r>
            <a:r>
              <a:rPr lang="pt-PT" sz="1800" b="1" dirty="0" err="1" smtClean="0">
                <a:latin typeface="Calibri" panose="020F0502020204030204" pitchFamily="34" charset="0"/>
              </a:rPr>
              <a:t>Twin</a:t>
            </a:r>
            <a:r>
              <a:rPr lang="pt-PT" sz="1800" dirty="0" smtClean="0">
                <a:latin typeface="Calibri" panose="020F0502020204030204" pitchFamily="34" charset="0"/>
              </a:rPr>
              <a:t>: 67,00 €</a:t>
            </a:r>
            <a:endParaRPr lang="pt-PT" sz="1800" dirty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Pequeno almoço: </a:t>
            </a:r>
            <a:r>
              <a:rPr lang="pt-PT" sz="2000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Disponibilidade </a:t>
            </a:r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nas datas estabelecidas</a:t>
            </a:r>
            <a:r>
              <a:rPr lang="pt-PT" sz="2000" dirty="0" smtClean="0">
                <a:latin typeface="Calibri" panose="020F0502020204030204" pitchFamily="34" charset="0"/>
              </a:rPr>
              <a:t>: Sim</a:t>
            </a: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1208" y="660719"/>
            <a:ext cx="7390967" cy="716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>
                <a:solidFill>
                  <a:schemeClr val="tx1"/>
                </a:solidFill>
                <a:latin typeface="Calibri" panose="020F0502020204030204" pitchFamily="34" charset="0"/>
              </a:rPr>
              <a:t>Hotel Premium </a:t>
            </a:r>
            <a:r>
              <a:rPr lang="pt-P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Porto -Aeroporto  </a:t>
            </a:r>
            <a:endParaRPr lang="pt-PT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Estrela de 5 pontas 6"/>
          <p:cNvSpPr/>
          <p:nvPr/>
        </p:nvSpPr>
        <p:spPr>
          <a:xfrm>
            <a:off x="772732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Estrela de 5 pontas 8"/>
          <p:cNvSpPr/>
          <p:nvPr/>
        </p:nvSpPr>
        <p:spPr>
          <a:xfrm>
            <a:off x="1153531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69" y="2810462"/>
            <a:ext cx="2185377" cy="1217323"/>
          </a:xfrm>
          <a:prstGeom prst="rect">
            <a:avLst/>
          </a:prstGeom>
        </p:spPr>
      </p:pic>
      <p:sp>
        <p:nvSpPr>
          <p:cNvPr id="8" name="Estrela de 5 pontas 7"/>
          <p:cNvSpPr/>
          <p:nvPr/>
        </p:nvSpPr>
        <p:spPr>
          <a:xfrm>
            <a:off x="1504681" y="1357925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Estrela de 5 pontas 9"/>
          <p:cNvSpPr/>
          <p:nvPr/>
        </p:nvSpPr>
        <p:spPr>
          <a:xfrm>
            <a:off x="1911238" y="1345046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317795" y="1298057"/>
            <a:ext cx="5242341" cy="716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Hotel </a:t>
            </a:r>
            <a:r>
              <a:rPr lang="pt-PT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Oficial do Congresso</a:t>
            </a:r>
            <a:endParaRPr lang="pt-PT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648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325234"/>
            <a:ext cx="2185377" cy="1217323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93367" y="1634342"/>
            <a:ext cx="8798363" cy="3890695"/>
            <a:chOff x="0" y="0"/>
            <a:chExt cx="6581775" cy="2790825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818765" cy="279082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00"/>
            <a:stretch/>
          </p:blipFill>
          <p:spPr bwMode="auto">
            <a:xfrm>
              <a:off x="2819400" y="0"/>
              <a:ext cx="3762375" cy="279082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505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1208" y="2018284"/>
            <a:ext cx="7249299" cy="4019001"/>
          </a:xfrm>
        </p:spPr>
        <p:txBody>
          <a:bodyPr>
            <a:normAutofit fontScale="92500" lnSpcReduction="20000"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Morada</a:t>
            </a:r>
            <a:r>
              <a:rPr lang="pt-PT" sz="20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 smtClean="0">
                <a:latin typeface="Calibri" panose="020F0502020204030204" pitchFamily="34" charset="0"/>
              </a:rPr>
              <a:t>Travessa Antero de Quental, n.º 360, 4000-087, Porto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Contato: </a:t>
            </a:r>
            <a:r>
              <a:rPr lang="pt-PT" dirty="0" smtClean="0">
                <a:latin typeface="Calibri" panose="020F0502020204030204" pitchFamily="34" charset="0"/>
              </a:rPr>
              <a:t>225 084 650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Email: </a:t>
            </a:r>
            <a:r>
              <a:rPr lang="pt-PT" sz="2000" dirty="0">
                <a:latin typeface="Calibri" panose="020F0502020204030204" pitchFamily="34" charset="0"/>
              </a:rPr>
              <a:t> </a:t>
            </a:r>
            <a:r>
              <a:rPr lang="pt-PT" dirty="0" smtClean="0">
                <a:latin typeface="Calibri" panose="020F0502020204030204" pitchFamily="34" charset="0"/>
                <a:hlinkClick r:id="rId3"/>
              </a:rPr>
              <a:t>reservas@hoteispremium.com</a:t>
            </a: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1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Site: </a:t>
            </a:r>
            <a:r>
              <a:rPr lang="pt-PT" dirty="0">
                <a:latin typeface="Calibri" panose="020F0502020204030204" pitchFamily="34" charset="0"/>
              </a:rPr>
              <a:t>www.hoteispremium.com</a:t>
            </a:r>
          </a:p>
          <a:p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GPS</a:t>
            </a:r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GPS: N 41º 09’38’’ W 8º 36’41’’</a:t>
            </a:r>
          </a:p>
          <a:p>
            <a:r>
              <a:rPr lang="pt-PT" dirty="0" smtClean="0"/>
              <a:t> </a:t>
            </a: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Distância TECMAIA: </a:t>
            </a:r>
            <a:r>
              <a:rPr lang="pt-PT" dirty="0" smtClean="0">
                <a:solidFill>
                  <a:schemeClr val="tx1"/>
                </a:solidFill>
                <a:latin typeface="Calibri" panose="020F0502020204030204" pitchFamily="34" charset="0"/>
              </a:rPr>
              <a:t>15 Km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Tipos de Quarto | Preço:</a:t>
            </a:r>
          </a:p>
          <a:p>
            <a:pPr marL="0" indent="0">
              <a:buClrTx/>
              <a:buNone/>
            </a:pPr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pt-PT" sz="1800" b="1" dirty="0" smtClean="0">
                <a:latin typeface="Calibri" panose="020F0502020204030204" pitchFamily="34" charset="0"/>
              </a:rPr>
              <a:t>Single:</a:t>
            </a:r>
            <a:r>
              <a:rPr lang="pt-PT" sz="1800" dirty="0" smtClean="0">
                <a:latin typeface="Calibri" panose="020F0502020204030204" pitchFamily="34" charset="0"/>
              </a:rPr>
              <a:t> 46,00 €</a:t>
            </a:r>
          </a:p>
          <a:p>
            <a:pPr marL="457200" lvl="1" indent="0">
              <a:buClrTx/>
              <a:buNone/>
            </a:pPr>
            <a:r>
              <a:rPr lang="pt-PT" sz="1800" b="1" dirty="0" smtClean="0">
                <a:latin typeface="Calibri" panose="020F0502020204030204" pitchFamily="34" charset="0"/>
              </a:rPr>
              <a:t>Duplo/</a:t>
            </a:r>
            <a:r>
              <a:rPr lang="pt-PT" sz="1800" b="1" dirty="0" err="1" smtClean="0">
                <a:latin typeface="Calibri" panose="020F0502020204030204" pitchFamily="34" charset="0"/>
              </a:rPr>
              <a:t>Twin</a:t>
            </a:r>
            <a:r>
              <a:rPr lang="pt-PT" sz="1800" dirty="0" smtClean="0">
                <a:latin typeface="Calibri" panose="020F0502020204030204" pitchFamily="34" charset="0"/>
              </a:rPr>
              <a:t>: 56,00 €</a:t>
            </a:r>
            <a:endParaRPr lang="pt-PT" sz="1800" dirty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Pequeno almoço: </a:t>
            </a:r>
            <a:r>
              <a:rPr lang="pt-PT" sz="2100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Disponibilidade </a:t>
            </a:r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nas datas </a:t>
            </a:r>
            <a:r>
              <a:rPr lang="pt-PT" sz="21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estabelecidas: </a:t>
            </a:r>
            <a:r>
              <a:rPr lang="pt-PT" sz="2000" dirty="0" smtClean="0">
                <a:latin typeface="Calibri" panose="020F0502020204030204" pitchFamily="34" charset="0"/>
              </a:rPr>
              <a:t>Sim</a:t>
            </a: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1208" y="660719"/>
            <a:ext cx="7635665" cy="716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>
                <a:solidFill>
                  <a:schemeClr val="tx1"/>
                </a:solidFill>
                <a:latin typeface="Calibri" panose="020F0502020204030204" pitchFamily="34" charset="0"/>
              </a:rPr>
              <a:t>Hotel Premium </a:t>
            </a:r>
            <a:r>
              <a:rPr lang="pt-P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PORTO - Centro</a:t>
            </a:r>
            <a:endParaRPr lang="pt-PT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Estrela de 5 pontas 6"/>
          <p:cNvSpPr/>
          <p:nvPr/>
        </p:nvSpPr>
        <p:spPr>
          <a:xfrm>
            <a:off x="772732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Estrela de 5 pontas 8"/>
          <p:cNvSpPr/>
          <p:nvPr/>
        </p:nvSpPr>
        <p:spPr>
          <a:xfrm>
            <a:off x="1153531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69" y="2810462"/>
            <a:ext cx="2185377" cy="1217323"/>
          </a:xfrm>
          <a:prstGeom prst="rect">
            <a:avLst/>
          </a:prstGeom>
        </p:spPr>
      </p:pic>
      <p:sp>
        <p:nvSpPr>
          <p:cNvPr id="8" name="Estrela de 5 pontas 7"/>
          <p:cNvSpPr/>
          <p:nvPr/>
        </p:nvSpPr>
        <p:spPr>
          <a:xfrm>
            <a:off x="1504681" y="1357925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980276" y="1301360"/>
            <a:ext cx="5242341" cy="716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Hotel </a:t>
            </a:r>
            <a:r>
              <a:rPr lang="pt-PT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Oficial do Congresso</a:t>
            </a:r>
            <a:endParaRPr lang="pt-PT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00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325234"/>
            <a:ext cx="2185377" cy="1217323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693367" y="1662582"/>
            <a:ext cx="8695332" cy="3978364"/>
            <a:chOff x="0" y="0"/>
            <a:chExt cx="6659880" cy="2914650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4"/>
            <a:srcRect t="5445" b="1996"/>
            <a:stretch/>
          </p:blipFill>
          <p:spPr bwMode="auto">
            <a:xfrm>
              <a:off x="0" y="0"/>
              <a:ext cx="2800350" cy="2914650"/>
            </a:xfrm>
            <a:prstGeom prst="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0"/>
              <a:ext cx="3859530" cy="291465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35452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85611" y="1935332"/>
            <a:ext cx="6946960" cy="4019001"/>
          </a:xfrm>
        </p:spPr>
        <p:txBody>
          <a:bodyPr>
            <a:normAutofit fontScale="85000" lnSpcReduction="20000"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Morada</a:t>
            </a:r>
            <a:r>
              <a:rPr lang="pt-PT" sz="20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Rua </a:t>
            </a:r>
            <a:r>
              <a:rPr lang="pt-PT" dirty="0" smtClean="0">
                <a:latin typeface="Calibri" panose="020F0502020204030204" pitchFamily="34" charset="0"/>
              </a:rPr>
              <a:t> </a:t>
            </a:r>
            <a:r>
              <a:rPr lang="pt-PT" dirty="0">
                <a:latin typeface="Calibri" panose="020F0502020204030204" pitchFamily="34" charset="0"/>
              </a:rPr>
              <a:t>Hotel Pedras Rubras, 99</a:t>
            </a:r>
            <a:r>
              <a:rPr lang="pt-PT" dirty="0" smtClean="0">
                <a:latin typeface="Calibri" panose="020F0502020204030204" pitchFamily="34" charset="0"/>
              </a:rPr>
              <a:t>, M. </a:t>
            </a:r>
            <a:r>
              <a:rPr lang="pt-PT" dirty="0">
                <a:latin typeface="Calibri" panose="020F0502020204030204" pitchFamily="34" charset="0"/>
              </a:rPr>
              <a:t>Maia</a:t>
            </a: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Contato: </a:t>
            </a:r>
            <a:r>
              <a:rPr lang="pt-PT" dirty="0">
                <a:latin typeface="Calibri" panose="020F0502020204030204" pitchFamily="34" charset="0"/>
              </a:rPr>
              <a:t>229 613 060 </a:t>
            </a: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1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Site: </a:t>
            </a:r>
            <a:r>
              <a:rPr lang="pt-PT" dirty="0">
                <a:latin typeface="Calibri" panose="020F0502020204030204" pitchFamily="34" charset="0"/>
              </a:rPr>
              <a:t>www.hotelpedrasrubras.pt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Email: </a:t>
            </a:r>
            <a:r>
              <a:rPr lang="pt-PT" sz="2000" dirty="0">
                <a:latin typeface="Calibri" panose="020F0502020204030204" pitchFamily="34" charset="0"/>
              </a:rPr>
              <a:t> </a:t>
            </a:r>
            <a:r>
              <a:rPr lang="pt-PT" dirty="0" smtClean="0">
                <a:latin typeface="Calibri" panose="020F0502020204030204" pitchFamily="34" charset="0"/>
                <a:hlinkClick r:id="rId3"/>
              </a:rPr>
              <a:t>info@hotelpedrasrubras.pt</a:t>
            </a: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GPS: </a:t>
            </a:r>
            <a:r>
              <a:rPr lang="pt-PT" dirty="0">
                <a:latin typeface="Calibri" panose="020F0502020204030204" pitchFamily="34" charset="0"/>
              </a:rPr>
              <a:t>W:8.66603/ N: 41.23488</a:t>
            </a:r>
            <a:endParaRPr lang="pt-PT" dirty="0" smtClean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Distância TECMAIA: </a:t>
            </a:r>
            <a:r>
              <a:rPr lang="pt-PT" dirty="0" smtClean="0">
                <a:latin typeface="Calibri" panose="020F0502020204030204" pitchFamily="34" charset="0"/>
              </a:rPr>
              <a:t>5 Km</a:t>
            </a:r>
            <a:endParaRPr lang="pt-PT" dirty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Tipos de Quarto | Preço:</a:t>
            </a:r>
            <a:endParaRPr lang="pt-PT" dirty="0"/>
          </a:p>
          <a:p>
            <a:pPr marL="0" indent="0">
              <a:buClrTx/>
              <a:buNone/>
            </a:pPr>
            <a:r>
              <a:rPr lang="pt-PT" dirty="0" smtClean="0"/>
              <a:t>	</a:t>
            </a:r>
            <a:r>
              <a:rPr lang="pt-PT" sz="1900" b="1" dirty="0">
                <a:latin typeface="Calibri" panose="020F0502020204030204" pitchFamily="34" charset="0"/>
              </a:rPr>
              <a:t>Individuais</a:t>
            </a:r>
            <a:r>
              <a:rPr lang="pt-PT" sz="1900" dirty="0">
                <a:latin typeface="Calibri" panose="020F0502020204030204" pitchFamily="34" charset="0"/>
              </a:rPr>
              <a:t> - 40,00</a:t>
            </a:r>
            <a:r>
              <a:rPr lang="pt-PT" sz="1900" dirty="0" smtClean="0">
                <a:latin typeface="Calibri" panose="020F0502020204030204" pitchFamily="34" charset="0"/>
              </a:rPr>
              <a:t>€ (quarto standard) </a:t>
            </a:r>
            <a:r>
              <a:rPr lang="pt-PT" sz="1900" dirty="0">
                <a:latin typeface="Calibri" panose="020F0502020204030204" pitchFamily="34" charset="0"/>
              </a:rPr>
              <a:t>e  60,00</a:t>
            </a:r>
            <a:r>
              <a:rPr lang="pt-PT" sz="1900" dirty="0" smtClean="0">
                <a:latin typeface="Calibri" panose="020F0502020204030204" pitchFamily="34" charset="0"/>
              </a:rPr>
              <a:t>€ (quarto </a:t>
            </a:r>
            <a:r>
              <a:rPr lang="pt-PT" sz="1900" dirty="0" err="1" smtClean="0">
                <a:latin typeface="Calibri" panose="020F0502020204030204" pitchFamily="34" charset="0"/>
              </a:rPr>
              <a:t>premium</a:t>
            </a:r>
            <a:r>
              <a:rPr lang="pt-PT" sz="1900" dirty="0" smtClean="0">
                <a:latin typeface="Calibri" panose="020F0502020204030204" pitchFamily="34" charset="0"/>
              </a:rPr>
              <a:t>);</a:t>
            </a:r>
            <a:endParaRPr lang="pt-PT" sz="19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pt-PT" sz="1900" b="1" dirty="0">
                <a:latin typeface="Calibri" panose="020F0502020204030204" pitchFamily="34" charset="0"/>
              </a:rPr>
              <a:t>Duplos </a:t>
            </a:r>
            <a:r>
              <a:rPr lang="pt-PT" sz="1900" dirty="0">
                <a:latin typeface="Calibri" panose="020F0502020204030204" pitchFamily="34" charset="0"/>
              </a:rPr>
              <a:t>- 45,00</a:t>
            </a:r>
            <a:r>
              <a:rPr lang="pt-PT" sz="1900" dirty="0" smtClean="0">
                <a:latin typeface="Calibri" panose="020F0502020204030204" pitchFamily="34" charset="0"/>
              </a:rPr>
              <a:t>€</a:t>
            </a:r>
            <a:r>
              <a:rPr lang="pt-PT" sz="1900" dirty="0">
                <a:latin typeface="Calibri" panose="020F0502020204030204" pitchFamily="34" charset="0"/>
              </a:rPr>
              <a:t> </a:t>
            </a:r>
            <a:r>
              <a:rPr lang="pt-PT" sz="1900" dirty="0" smtClean="0">
                <a:latin typeface="Calibri" panose="020F0502020204030204" pitchFamily="34" charset="0"/>
              </a:rPr>
              <a:t>(quarto standard) e 65,00€</a:t>
            </a:r>
            <a:r>
              <a:rPr lang="pt-PT" sz="1900" dirty="0">
                <a:latin typeface="Calibri" panose="020F0502020204030204" pitchFamily="34" charset="0"/>
              </a:rPr>
              <a:t> </a:t>
            </a:r>
            <a:r>
              <a:rPr lang="pt-PT" sz="1900" dirty="0" smtClean="0">
                <a:latin typeface="Calibri" panose="020F0502020204030204" pitchFamily="34" charset="0"/>
              </a:rPr>
              <a:t>(quarto </a:t>
            </a:r>
            <a:r>
              <a:rPr lang="pt-PT" sz="1900" dirty="0" err="1" smtClean="0">
                <a:latin typeface="Calibri" panose="020F0502020204030204" pitchFamily="34" charset="0"/>
              </a:rPr>
              <a:t>premium</a:t>
            </a:r>
            <a:r>
              <a:rPr lang="pt-PT" sz="1900" dirty="0" smtClean="0">
                <a:latin typeface="Calibri" panose="020F0502020204030204" pitchFamily="34" charset="0"/>
              </a:rPr>
              <a:t>);</a:t>
            </a:r>
            <a:endParaRPr lang="pt-PT" sz="19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pt-PT" sz="1900" b="1" dirty="0">
                <a:latin typeface="Calibri" panose="020F0502020204030204" pitchFamily="34" charset="0"/>
              </a:rPr>
              <a:t>Cama extra </a:t>
            </a:r>
            <a:r>
              <a:rPr lang="pt-PT" sz="1900" dirty="0">
                <a:latin typeface="Calibri" panose="020F0502020204030204" pitchFamily="34" charset="0"/>
              </a:rPr>
              <a:t>(uma por quarto) - </a:t>
            </a:r>
            <a:r>
              <a:rPr lang="pt-PT" sz="1900" dirty="0" smtClean="0">
                <a:latin typeface="Calibri" panose="020F0502020204030204" pitchFamily="34" charset="0"/>
              </a:rPr>
              <a:t>20,00 €              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Pequeno almoço: </a:t>
            </a:r>
            <a:r>
              <a:rPr lang="pt-PT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20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Disponibilidade </a:t>
            </a:r>
            <a:r>
              <a:rPr lang="pt-PT" sz="20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nas datas estabelecidas</a:t>
            </a:r>
            <a:r>
              <a:rPr lang="pt-PT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1209" y="660719"/>
            <a:ext cx="4718914" cy="7169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Hotel Pedras Rubras</a:t>
            </a:r>
            <a:endParaRPr lang="pt-PT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Estrela de 5 pontas 6"/>
          <p:cNvSpPr/>
          <p:nvPr/>
        </p:nvSpPr>
        <p:spPr>
          <a:xfrm>
            <a:off x="785611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Estrela de 5 pontas 8"/>
          <p:cNvSpPr/>
          <p:nvPr/>
        </p:nvSpPr>
        <p:spPr>
          <a:xfrm>
            <a:off x="1243684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Estrela de 5 pontas 9"/>
          <p:cNvSpPr/>
          <p:nvPr/>
        </p:nvSpPr>
        <p:spPr>
          <a:xfrm>
            <a:off x="1699727" y="1360073"/>
            <a:ext cx="309377" cy="3399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45" y="2913887"/>
            <a:ext cx="2185377" cy="12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9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7" y="325234"/>
            <a:ext cx="2185377" cy="1217323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693367" y="1648330"/>
            <a:ext cx="8579422" cy="4520650"/>
            <a:chOff x="0" y="0"/>
            <a:chExt cx="6773545" cy="2582545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4"/>
            <a:srcRect l="8395" t="5955" r="1976"/>
            <a:stretch/>
          </p:blipFill>
          <p:spPr bwMode="auto">
            <a:xfrm>
              <a:off x="0" y="0"/>
              <a:ext cx="3124200" cy="2582545"/>
            </a:xfrm>
            <a:prstGeom prst="rect">
              <a:avLst/>
            </a:prstGeom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3" t="2583" r="-2319" b="11731"/>
            <a:stretch/>
          </p:blipFill>
          <p:spPr bwMode="auto">
            <a:xfrm>
              <a:off x="3124200" y="0"/>
              <a:ext cx="3649345" cy="258254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0693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1209" y="1909575"/>
            <a:ext cx="6946960" cy="4019001"/>
          </a:xfrm>
        </p:spPr>
        <p:txBody>
          <a:bodyPr>
            <a:normAutofit fontScale="92500" lnSpcReduction="10000"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Morada</a:t>
            </a:r>
            <a:r>
              <a:rPr lang="pt-PT" sz="19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pt-PT" sz="1900" dirty="0">
                <a:latin typeface="Calibri" panose="020F0502020204030204" pitchFamily="34" charset="0"/>
              </a:rPr>
              <a:t>Rua da Estrada nº244, 4470-600 Moreira da Maia</a:t>
            </a:r>
            <a:endParaRPr lang="pt-PT" sz="190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Contato: </a:t>
            </a:r>
            <a:r>
              <a:rPr lang="pt-PT" sz="1900" dirty="0" smtClean="0">
                <a:latin typeface="Calibri" panose="020F0502020204030204" pitchFamily="34" charset="0"/>
              </a:rPr>
              <a:t>229 427 397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Site: </a:t>
            </a:r>
            <a:r>
              <a:rPr lang="pt-PT" sz="1900" dirty="0">
                <a:latin typeface="Calibri" panose="020F0502020204030204" pitchFamily="34" charset="0"/>
              </a:rPr>
              <a:t>www.airportohostel.com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Email: </a:t>
            </a:r>
            <a:r>
              <a:rPr lang="pt-PT" sz="1900" dirty="0">
                <a:latin typeface="Calibri" panose="020F0502020204030204" pitchFamily="34" charset="0"/>
              </a:rPr>
              <a:t> </a:t>
            </a:r>
            <a:r>
              <a:rPr lang="pt-PT" sz="1900" dirty="0">
                <a:latin typeface="Calibri" panose="020F0502020204030204" pitchFamily="34" charset="0"/>
                <a:hlinkClick r:id="rId3"/>
              </a:rPr>
              <a:t>airportohostel@gmail.com</a:t>
            </a:r>
            <a:endParaRPr lang="pt-PT" sz="1900" dirty="0">
              <a:latin typeface="Calibri" panose="020F0502020204030204" pitchFamily="34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Distância TECMAIA: </a:t>
            </a:r>
            <a:r>
              <a:rPr lang="pt-PT" sz="1900" dirty="0">
                <a:latin typeface="Calibri" panose="020F0502020204030204" pitchFamily="34" charset="0"/>
              </a:rPr>
              <a:t>5 Km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Tipos de Quarto | Preço:</a:t>
            </a:r>
          </a:p>
          <a:p>
            <a:pPr marL="0" indent="0">
              <a:buClrTx/>
              <a:buNone/>
            </a:pPr>
            <a:r>
              <a:rPr lang="pt-PT" sz="1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	</a:t>
            </a:r>
            <a:r>
              <a:rPr lang="pt-PT" sz="1900" b="1" dirty="0">
                <a:latin typeface="Calibri" panose="020F0502020204030204" pitchFamily="34" charset="0"/>
              </a:rPr>
              <a:t>Dormitório misto</a:t>
            </a:r>
            <a:r>
              <a:rPr lang="pt-PT" sz="1900" dirty="0">
                <a:latin typeface="Calibri" panose="020F0502020204030204" pitchFamily="34" charset="0"/>
              </a:rPr>
              <a:t> (6 pessoas) -  €12.00 por pessoa;</a:t>
            </a:r>
            <a:br>
              <a:rPr lang="pt-PT" sz="1900" dirty="0">
                <a:latin typeface="Calibri" panose="020F0502020204030204" pitchFamily="34" charset="0"/>
              </a:rPr>
            </a:br>
            <a:r>
              <a:rPr lang="pt-PT" sz="1900" dirty="0">
                <a:latin typeface="Calibri" panose="020F0502020204030204" pitchFamily="34" charset="0"/>
              </a:rPr>
              <a:t>      	</a:t>
            </a:r>
            <a:r>
              <a:rPr lang="pt-PT" sz="1900" b="1" dirty="0">
                <a:latin typeface="Calibri" panose="020F0502020204030204" pitchFamily="34" charset="0"/>
              </a:rPr>
              <a:t>Dormitório misto </a:t>
            </a:r>
            <a:r>
              <a:rPr lang="pt-PT" sz="1900" dirty="0">
                <a:latin typeface="Calibri" panose="020F0502020204030204" pitchFamily="34" charset="0"/>
              </a:rPr>
              <a:t>(4 pessoas) -  €14.00 por pessoa;</a:t>
            </a:r>
            <a:br>
              <a:rPr lang="pt-PT" sz="1900" dirty="0">
                <a:latin typeface="Calibri" panose="020F0502020204030204" pitchFamily="34" charset="0"/>
              </a:rPr>
            </a:br>
            <a:r>
              <a:rPr lang="pt-PT" sz="1900" dirty="0">
                <a:latin typeface="Calibri" panose="020F0502020204030204" pitchFamily="34" charset="0"/>
              </a:rPr>
              <a:t>    	</a:t>
            </a:r>
            <a:r>
              <a:rPr lang="pt-PT" sz="1900" b="1" dirty="0">
                <a:latin typeface="Calibri" panose="020F0502020204030204" pitchFamily="34" charset="0"/>
              </a:rPr>
              <a:t>Dormitório misto </a:t>
            </a:r>
            <a:r>
              <a:rPr lang="pt-PT" sz="1900" dirty="0">
                <a:latin typeface="Calibri" panose="020F0502020204030204" pitchFamily="34" charset="0"/>
              </a:rPr>
              <a:t>(1 ou 2 pessoas) - €34.00/quarto.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Pequeno almoço:  </a:t>
            </a:r>
            <a:r>
              <a:rPr lang="pt-PT" sz="1900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pt-PT" sz="19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Disponibilidade </a:t>
            </a:r>
            <a:r>
              <a:rPr lang="pt-PT" sz="19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nas datas estabelecidas</a:t>
            </a:r>
            <a:r>
              <a:rPr lang="pt-PT" sz="1900" dirty="0" smtClean="0">
                <a:latin typeface="Calibri" panose="020F0502020204030204" pitchFamily="34" charset="0"/>
              </a:rPr>
              <a:t>: </a:t>
            </a:r>
            <a:r>
              <a:rPr lang="pt-PT" sz="1900" dirty="0">
                <a:latin typeface="Calibri" panose="020F0502020204030204" pitchFamily="34" charset="0"/>
              </a:rPr>
              <a:t>Sim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endParaRPr lang="pt-PT" dirty="0" smtClean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1209" y="660719"/>
            <a:ext cx="4718914" cy="7169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Air</a:t>
            </a:r>
            <a:r>
              <a:rPr lang="pt-PT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Porto </a:t>
            </a:r>
            <a:r>
              <a:rPr lang="pt-PT" b="1" dirty="0" err="1">
                <a:solidFill>
                  <a:schemeClr val="tx1"/>
                </a:solidFill>
                <a:latin typeface="Calibri" panose="020F0502020204030204" pitchFamily="34" charset="0"/>
              </a:rPr>
              <a:t>Hostel</a:t>
            </a:r>
            <a:endParaRPr lang="pt-PT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69" y="2810462"/>
            <a:ext cx="2185377" cy="12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95849"/>
      </p:ext>
    </p:extLst>
  </p:cSld>
  <p:clrMapOvr>
    <a:masterClrMapping/>
  </p:clrMapOvr>
</p:sld>
</file>

<file path=ppt/theme/theme1.xml><?xml version="1.0" encoding="utf-8"?>
<a:theme xmlns:a="http://schemas.openxmlformats.org/drawingml/2006/main" name="Aspeto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spet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pe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649</TotalTime>
  <Words>333</Words>
  <Application>Microsoft Office PowerPoint</Application>
  <PresentationFormat>Ecrã Panorâmico</PresentationFormat>
  <Paragraphs>167</Paragraphs>
  <Slides>24</Slides>
  <Notes>24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30" baseType="lpstr">
      <vt:lpstr>Arial</vt:lpstr>
      <vt:lpstr>Calibri</vt:lpstr>
      <vt:lpstr>Courier New</vt:lpstr>
      <vt:lpstr>Trebuchet MS</vt:lpstr>
      <vt:lpstr>Wingdings 3</vt:lpstr>
      <vt:lpstr>Aspeto</vt:lpstr>
      <vt:lpstr>Alojamento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Alojamento</dc:title>
  <dc:creator>tiago silva</dc:creator>
  <cp:lastModifiedBy>Ana Pereira</cp:lastModifiedBy>
  <cp:revision>73</cp:revision>
  <cp:lastPrinted>2013-09-30T13:03:01Z</cp:lastPrinted>
  <dcterms:created xsi:type="dcterms:W3CDTF">2013-09-30T12:30:32Z</dcterms:created>
  <dcterms:modified xsi:type="dcterms:W3CDTF">2014-11-21T12:06:55Z</dcterms:modified>
</cp:coreProperties>
</file>